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71" roundtripDataSignature="AMtx7mhQii+ea/PohHeSe674oeKQXC5Q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customschemas.google.com/relationships/presentationmetadata" Target="meta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b05e06fe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" name="Google Shape;92;gcb05e06fe8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2" name="Google Shape;302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b05e06fe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gcb05e06fe8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7" name="Google Shape;367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6eaadb1e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g26eaadb1e6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0" name="Google Shape;41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7" name="Google Shape;427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4" name="Google Shape;434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1" name="Google Shape;441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5" name="Google Shape;455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1" name="Google Shape;471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1" name="Google Shape;481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3" name="Google Shape;513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9" name="Google Shape;519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5" name="Google Shape;52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1" name="Google Shape;531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3" name="Google Shape;563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9" name="Google Shape;569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5" name="Google Shape;575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7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7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7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7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7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7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6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" name="Google Shape;35;p6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6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6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6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7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7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7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7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7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2.jpg"/><Relationship Id="rId5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Relationship Id="rId6" Type="http://schemas.openxmlformats.org/officeDocument/2006/relationships/image" Target="../media/image41.jpg"/><Relationship Id="rId7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0.gif"/><Relationship Id="rId6" Type="http://schemas.openxmlformats.org/officeDocument/2006/relationships/image" Target="../media/image3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8.jp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Relationship Id="rId4" Type="http://schemas.openxmlformats.org/officeDocument/2006/relationships/image" Target="../media/image4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66.gif"/><Relationship Id="rId5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1.jpg"/><Relationship Id="rId4" Type="http://schemas.openxmlformats.org/officeDocument/2006/relationships/image" Target="../media/image80.png"/><Relationship Id="rId5" Type="http://schemas.openxmlformats.org/officeDocument/2006/relationships/image" Target="../media/image46.jpg"/><Relationship Id="rId6" Type="http://schemas.openxmlformats.org/officeDocument/2006/relationships/image" Target="../media/image4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43.png"/><Relationship Id="rId5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Relationship Id="rId4" Type="http://schemas.openxmlformats.org/officeDocument/2006/relationships/hyperlink" Target="https://www.youtube.com/watch?v=xvF8b3eKelU" TargetMode="External"/><Relationship Id="rId5" Type="http://schemas.openxmlformats.org/officeDocument/2006/relationships/hyperlink" Target="https://youtu.be/4mQ3o1t4Ssg" TargetMode="External"/><Relationship Id="rId6" Type="http://schemas.openxmlformats.org/officeDocument/2006/relationships/hyperlink" Target="https://www.youtube.com/watch?time_continue=2&amp;v=4mQ3o1t4Ssg&amp;feature=emb_logo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jpg"/><Relationship Id="rId4" Type="http://schemas.openxmlformats.org/officeDocument/2006/relationships/image" Target="../media/image7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jpg"/><Relationship Id="rId4" Type="http://schemas.openxmlformats.org/officeDocument/2006/relationships/image" Target="../media/image56.png"/><Relationship Id="rId5" Type="http://schemas.openxmlformats.org/officeDocument/2006/relationships/image" Target="../media/image55.jpg"/><Relationship Id="rId6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4.png"/><Relationship Id="rId4" Type="http://schemas.openxmlformats.org/officeDocument/2006/relationships/hyperlink" Target="https://www.youtube.com/watch?v=xAiSuQK22I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61.jpg"/><Relationship Id="rId5" Type="http://schemas.openxmlformats.org/officeDocument/2006/relationships/image" Target="../media/image70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3.png"/><Relationship Id="rId4" Type="http://schemas.openxmlformats.org/officeDocument/2006/relationships/image" Target="../media/image79.png"/><Relationship Id="rId5" Type="http://schemas.openxmlformats.org/officeDocument/2006/relationships/image" Target="../media/image62.png"/><Relationship Id="rId6" Type="http://schemas.openxmlformats.org/officeDocument/2006/relationships/image" Target="../media/image67.png"/><Relationship Id="rId7" Type="http://schemas.openxmlformats.org/officeDocument/2006/relationships/image" Target="../media/image68.jpg"/><Relationship Id="rId8" Type="http://schemas.openxmlformats.org/officeDocument/2006/relationships/image" Target="../media/image7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3.png"/><Relationship Id="rId4" Type="http://schemas.openxmlformats.org/officeDocument/2006/relationships/image" Target="../media/image69.jpg"/><Relationship Id="rId5" Type="http://schemas.openxmlformats.org/officeDocument/2006/relationships/image" Target="../media/image6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2.png"/><Relationship Id="rId4" Type="http://schemas.openxmlformats.org/officeDocument/2006/relationships/image" Target="../media/image82.png"/><Relationship Id="rId5" Type="http://schemas.openxmlformats.org/officeDocument/2006/relationships/image" Target="../media/image73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2.png"/><Relationship Id="rId4" Type="http://schemas.openxmlformats.org/officeDocument/2006/relationships/image" Target="../media/image7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6.png"/><Relationship Id="rId4" Type="http://schemas.openxmlformats.org/officeDocument/2006/relationships/image" Target="../media/image7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7.png"/><Relationship Id="rId4" Type="http://schemas.openxmlformats.org/officeDocument/2006/relationships/image" Target="../media/image75.png"/><Relationship Id="rId5" Type="http://schemas.openxmlformats.org/officeDocument/2006/relationships/image" Target="../media/image8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4.png"/><Relationship Id="rId4" Type="http://schemas.openxmlformats.org/officeDocument/2006/relationships/image" Target="../media/image92.png"/><Relationship Id="rId5" Type="http://schemas.openxmlformats.org/officeDocument/2006/relationships/image" Target="../media/image9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88.png"/><Relationship Id="rId4" Type="http://schemas.openxmlformats.org/officeDocument/2006/relationships/image" Target="../media/image95.png"/><Relationship Id="rId5" Type="http://schemas.openxmlformats.org/officeDocument/2006/relationships/image" Target="../media/image8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Relationship Id="rId4" Type="http://schemas.openxmlformats.org/officeDocument/2006/relationships/image" Target="../media/image91.png"/><Relationship Id="rId5" Type="http://schemas.openxmlformats.org/officeDocument/2006/relationships/image" Target="../media/image114.png"/><Relationship Id="rId6" Type="http://schemas.openxmlformats.org/officeDocument/2006/relationships/image" Target="../media/image10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7.png"/><Relationship Id="rId4" Type="http://schemas.openxmlformats.org/officeDocument/2006/relationships/image" Target="../media/image94.jpg"/><Relationship Id="rId5" Type="http://schemas.openxmlformats.org/officeDocument/2006/relationships/image" Target="../media/image97.png"/><Relationship Id="rId6" Type="http://schemas.openxmlformats.org/officeDocument/2006/relationships/image" Target="../media/image10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3.png"/><Relationship Id="rId4" Type="http://schemas.openxmlformats.org/officeDocument/2006/relationships/image" Target="../media/image115.png"/><Relationship Id="rId5" Type="http://schemas.openxmlformats.org/officeDocument/2006/relationships/image" Target="../media/image9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51.jpg"/><Relationship Id="rId5" Type="http://schemas.openxmlformats.org/officeDocument/2006/relationships/image" Target="../media/image19.png"/><Relationship Id="rId6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30"/>
              <a:buFont typeface="Calibri"/>
              <a:buNone/>
            </a:pPr>
            <a:r>
              <a:rPr b="1" lang="en-US" sz="6030"/>
              <a:t>Sensors </a:t>
            </a:r>
            <a:br>
              <a:rPr lang="en-US" sz="3959"/>
            </a:br>
            <a:r>
              <a:rPr lang="en-US" sz="3240"/>
              <a:t>to perceive the environment </a:t>
            </a:r>
            <a:endParaRPr sz="3240"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lang="en-US" sz="2720"/>
              <a:t>Md. Khalilur Rhaman</a:t>
            </a:r>
            <a:endParaRPr sz="2720"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lang="en-US" sz="2720"/>
              <a:t>Associate Professor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lang="en-US" sz="2720"/>
              <a:t>CSE Department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rgbClr val="888888"/>
              </a:buClr>
              <a:buSzPts val="2720"/>
              <a:buNone/>
            </a:pPr>
            <a:r>
              <a:rPr lang="en-US" sz="2720"/>
              <a:t>BRAC University</a:t>
            </a:r>
            <a:endParaRPr sz="272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Light based Sensors</a:t>
            </a:r>
            <a:endParaRPr/>
          </a:p>
        </p:txBody>
      </p:sp>
      <p:sp>
        <p:nvSpPr>
          <p:cNvPr id="161" name="Google Shape;16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Camera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Infrared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LDR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X-Ray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UV Ray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Heartbeat Sensor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Laser Sensor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Camera</a:t>
            </a:r>
            <a:endParaRPr/>
          </a:p>
        </p:txBody>
      </p:sp>
      <p:pic>
        <p:nvPicPr>
          <p:cNvPr descr="Digital camera working with diagrams Royalty Free Vector" id="167" name="Google Shape;167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4411" l="14117" r="9645" t="13868"/>
          <a:stretch/>
        </p:blipFill>
        <p:spPr>
          <a:xfrm>
            <a:off x="457200" y="2245659"/>
            <a:ext cx="8229600" cy="369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IR Sensor</a:t>
            </a:r>
            <a:endParaRPr/>
          </a:p>
        </p:txBody>
      </p:sp>
      <p:pic>
        <p:nvPicPr>
          <p:cNvPr id="173" name="Google Shape;173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271" l="0" r="0" t="0"/>
          <a:stretch/>
        </p:blipFill>
        <p:spPr>
          <a:xfrm>
            <a:off x="1828800" y="3334617"/>
            <a:ext cx="3276600" cy="329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0"/>
          <p:cNvPicPr preferRelativeResize="0"/>
          <p:nvPr/>
        </p:nvPicPr>
        <p:blipFill rotWithShape="1">
          <a:blip r:embed="rId4">
            <a:alphaModFix/>
          </a:blip>
          <a:srcRect b="13751" l="22611" r="25576" t="14175"/>
          <a:stretch/>
        </p:blipFill>
        <p:spPr>
          <a:xfrm>
            <a:off x="6207215" y="2971800"/>
            <a:ext cx="1412785" cy="1308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0"/>
          <p:cNvPicPr preferRelativeResize="0"/>
          <p:nvPr/>
        </p:nvPicPr>
        <p:blipFill rotWithShape="1">
          <a:blip r:embed="rId5">
            <a:alphaModFix/>
          </a:blip>
          <a:srcRect b="4816" l="26941" r="17058" t="8706"/>
          <a:stretch/>
        </p:blipFill>
        <p:spPr>
          <a:xfrm>
            <a:off x="5849583" y="1219200"/>
            <a:ext cx="1846617" cy="1901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0"/>
          <p:cNvPicPr preferRelativeResize="0"/>
          <p:nvPr/>
        </p:nvPicPr>
        <p:blipFill rotWithShape="1">
          <a:blip r:embed="rId6">
            <a:alphaModFix/>
          </a:blip>
          <a:srcRect b="21111" l="18930" r="24381" t="23836"/>
          <a:stretch/>
        </p:blipFill>
        <p:spPr>
          <a:xfrm>
            <a:off x="6907306" y="685800"/>
            <a:ext cx="1398494" cy="1358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0"/>
          <p:cNvPicPr preferRelativeResize="0"/>
          <p:nvPr/>
        </p:nvPicPr>
        <p:blipFill rotWithShape="1">
          <a:blip r:embed="rId7">
            <a:alphaModFix/>
          </a:blip>
          <a:srcRect b="23530" l="27174" r="23530" t="24306"/>
          <a:stretch/>
        </p:blipFill>
        <p:spPr>
          <a:xfrm>
            <a:off x="6585420" y="4572000"/>
            <a:ext cx="1796580" cy="190109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0"/>
          <p:cNvSpPr txBox="1"/>
          <p:nvPr>
            <p:ph idx="2" type="body"/>
          </p:nvPr>
        </p:nvSpPr>
        <p:spPr>
          <a:xfrm>
            <a:off x="609599" y="1429292"/>
            <a:ext cx="5029201" cy="1923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Composed of Pyro electric material: Pyro electricity can be described as the ability of certain materials to generate a temporary voltage when they are heated or cooled.)</a:t>
            </a:r>
            <a:endParaRPr/>
          </a:p>
          <a:p>
            <a:pPr indent="-178435" lvl="0" marL="342900" rtl="0" algn="l">
              <a:lnSpc>
                <a:spcPct val="9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IR detector &amp; Flame Sensor Module</a:t>
            </a:r>
            <a:endParaRPr sz="3959"/>
          </a:p>
        </p:txBody>
      </p:sp>
      <p:pic>
        <p:nvPicPr>
          <p:cNvPr id="184" name="Google Shape;184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846034"/>
            <a:ext cx="4038600" cy="4034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843881"/>
            <a:ext cx="403860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PIR</a:t>
            </a:r>
            <a:endParaRPr/>
          </a:p>
        </p:txBody>
      </p:sp>
      <p:sp>
        <p:nvSpPr>
          <p:cNvPr id="192" name="Google Shape;192;p1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Passive InfraRed sensor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/>
              <a:t>Fresnel lenses used to focus the heat onto the material.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/>
              <a:t>PIR need stabilizing period to adjust the room temperature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-US"/>
              <a:t>When human or animal passes heat increased and stabilized again.</a:t>
            </a:r>
            <a:endParaRPr/>
          </a:p>
        </p:txBody>
      </p:sp>
      <p:pic>
        <p:nvPicPr>
          <p:cNvPr id="193" name="Google Shape;193;p12"/>
          <p:cNvPicPr preferRelativeResize="0"/>
          <p:nvPr/>
        </p:nvPicPr>
        <p:blipFill rotWithShape="1">
          <a:blip r:embed="rId3">
            <a:alphaModFix/>
          </a:blip>
          <a:srcRect b="14609" l="7591" r="8729" t="14230"/>
          <a:stretch/>
        </p:blipFill>
        <p:spPr>
          <a:xfrm>
            <a:off x="6235994" y="228600"/>
            <a:ext cx="2598724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ina PIR Sensor D203s Dual Elements Passive Pyroelectric Infrared ..." id="194" name="Google Shape;194;p12"/>
          <p:cNvPicPr preferRelativeResize="0"/>
          <p:nvPr/>
        </p:nvPicPr>
        <p:blipFill rotWithShape="1">
          <a:blip r:embed="rId4">
            <a:alphaModFix/>
          </a:blip>
          <a:srcRect b="15762" l="0" r="31411" t="0"/>
          <a:stretch/>
        </p:blipFill>
        <p:spPr>
          <a:xfrm>
            <a:off x="5029200" y="1333500"/>
            <a:ext cx="990600" cy="11980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dapting Pir Sensor Technology To New Applications | Avnet Abacus" id="195" name="Google Shape;195;p12"/>
          <p:cNvPicPr preferRelativeResize="0"/>
          <p:nvPr>
            <p:ph idx="2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200" y="2743200"/>
            <a:ext cx="4038600" cy="34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Infrared in Temperature Sensor and TV Remote </a:t>
            </a:r>
            <a:endParaRPr sz="3959"/>
          </a:p>
        </p:txBody>
      </p:sp>
      <p:pic>
        <p:nvPicPr>
          <p:cNvPr id="201" name="Google Shape;20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8131" l="44616" r="1443" t="10613"/>
          <a:stretch/>
        </p:blipFill>
        <p:spPr>
          <a:xfrm>
            <a:off x="1805835" y="1828800"/>
            <a:ext cx="1370846" cy="181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0" y="1981200"/>
            <a:ext cx="27432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Arif\Arduino-IR-TV-Remote-Control-How-It-Works-2.png" id="203" name="Google Shape;20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0290" y="4488936"/>
            <a:ext cx="4555153" cy="12329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 Sensor AR330 Digital Infrared Thermometer -32?~+330 ..." id="204" name="Google Shape;204;p13"/>
          <p:cNvPicPr preferRelativeResize="0"/>
          <p:nvPr/>
        </p:nvPicPr>
        <p:blipFill rotWithShape="1">
          <a:blip r:embed="rId6">
            <a:alphaModFix/>
          </a:blip>
          <a:srcRect b="0" l="26564" r="33853" t="5278"/>
          <a:stretch/>
        </p:blipFill>
        <p:spPr>
          <a:xfrm>
            <a:off x="838200" y="3962400"/>
            <a:ext cx="1479177" cy="2654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 Sensor AR330+ Infrared Thermometer - Rovich" id="205" name="Google Shape;205;p13"/>
          <p:cNvPicPr preferRelativeResize="0"/>
          <p:nvPr/>
        </p:nvPicPr>
        <p:blipFill rotWithShape="1">
          <a:blip r:embed="rId7">
            <a:alphaModFix/>
          </a:blip>
          <a:srcRect b="0" l="22300" r="21335" t="0"/>
          <a:stretch/>
        </p:blipFill>
        <p:spPr>
          <a:xfrm>
            <a:off x="2716307" y="3962400"/>
            <a:ext cx="1438836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LDR</a:t>
            </a:r>
            <a:endParaRPr/>
          </a:p>
        </p:txBody>
      </p:sp>
      <p:sp>
        <p:nvSpPr>
          <p:cNvPr id="211" name="Google Shape;211;p14"/>
          <p:cNvSpPr txBox="1"/>
          <p:nvPr>
            <p:ph idx="1" type="body"/>
          </p:nvPr>
        </p:nvSpPr>
        <p:spPr>
          <a:xfrm>
            <a:off x="457200" y="1600201"/>
            <a:ext cx="822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Use Photo Sensitive Semi-conductor material</a:t>
            </a:r>
            <a:endParaRPr/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 b="19117" l="0" r="0" t="0"/>
          <a:stretch/>
        </p:blipFill>
        <p:spPr>
          <a:xfrm>
            <a:off x="304800" y="3836894"/>
            <a:ext cx="8534400" cy="1725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UV Sensor Module</a:t>
            </a:r>
            <a:endParaRPr/>
          </a:p>
        </p:txBody>
      </p:sp>
      <p:pic>
        <p:nvPicPr>
          <p:cNvPr id="218" name="Google Shape;218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1" y="2184539"/>
            <a:ext cx="35052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5"/>
          <p:cNvSpPr/>
          <p:nvPr/>
        </p:nvSpPr>
        <p:spPr>
          <a:xfrm>
            <a:off x="2286000" y="5801380"/>
            <a:ext cx="53598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wavelength: 200~370nm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ow Does It Work? Part IV: Ultraviolet Detectors | LCGC" id="220" name="Google Shape;22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800" y="1667885"/>
            <a:ext cx="4267200" cy="3977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X-Ray Sensor</a:t>
            </a:r>
            <a:endParaRPr/>
          </a:p>
        </p:txBody>
      </p:sp>
      <p:pic>
        <p:nvPicPr>
          <p:cNvPr id="226" name="Google Shape;22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Pulse Oximeter using light and IR</a:t>
            </a:r>
            <a:endParaRPr/>
          </a:p>
        </p:txBody>
      </p:sp>
      <p:pic>
        <p:nvPicPr>
          <p:cNvPr id="232" name="Google Shape;232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410093"/>
            <a:ext cx="3425880" cy="340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1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0" y="1371600"/>
            <a:ext cx="1934502" cy="17514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heartbeat sensor inside gif" id="234" name="Google Shape;234;p17"/>
          <p:cNvPicPr preferRelativeResize="0"/>
          <p:nvPr/>
        </p:nvPicPr>
        <p:blipFill rotWithShape="1">
          <a:blip r:embed="rId5">
            <a:alphaModFix/>
          </a:blip>
          <a:srcRect b="31308" l="0" r="0" t="0"/>
          <a:stretch/>
        </p:blipFill>
        <p:spPr>
          <a:xfrm>
            <a:off x="1600200" y="4800600"/>
            <a:ext cx="4899025" cy="17481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nger Pulse Oximeter by iMDK" id="235" name="Google Shape;235;p17"/>
          <p:cNvPicPr preferRelativeResize="0"/>
          <p:nvPr/>
        </p:nvPicPr>
        <p:blipFill rotWithShape="1">
          <a:blip r:embed="rId6">
            <a:alphaModFix/>
          </a:blip>
          <a:srcRect b="7317" l="16048" r="11554" t="11373"/>
          <a:stretch/>
        </p:blipFill>
        <p:spPr>
          <a:xfrm>
            <a:off x="6019800" y="1981200"/>
            <a:ext cx="2689413" cy="233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b05e06fe8_3_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Hardware Calibration</a:t>
            </a:r>
            <a:endParaRPr/>
          </a:p>
        </p:txBody>
      </p:sp>
      <p:sp>
        <p:nvSpPr>
          <p:cNvPr id="95" name="Google Shape;95;gcb05e06fe8_3_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Processor can read either digital or Analog value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Digital should be “0” (Gnd) or “1” (&gt;3.5 Volt)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Analog should be in a range according to the analog reference voltage (Usually 0 volt to 5 volt).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Analog Voltage 🡪 ADC 🡪 Numerical Value (Usually 0 to 255 (8 bit Binary Nmber))</a:t>
            </a:r>
            <a:endParaRPr/>
          </a:p>
          <a:p>
            <a:pPr indent="-76200" lvl="2" marL="11430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>
                <a:srgbClr val="FF0000"/>
              </a:buClr>
              <a:buSzPts val="2700"/>
              <a:buChar char="•"/>
            </a:pPr>
            <a:r>
              <a:rPr b="1" lang="en-US" sz="2700">
                <a:solidFill>
                  <a:srgbClr val="FF0000"/>
                </a:solidFill>
              </a:rPr>
              <a:t>So, a sensor input must be calibrated into a readable range of Processor with a circuit.</a:t>
            </a:r>
            <a:endParaRPr b="1" sz="2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Laser Sensor</a:t>
            </a:r>
            <a:endParaRPr/>
          </a:p>
        </p:txBody>
      </p:sp>
      <p:pic>
        <p:nvPicPr>
          <p:cNvPr id="241" name="Google Shape;241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9764" l="0" r="0" t="22070"/>
          <a:stretch/>
        </p:blipFill>
        <p:spPr>
          <a:xfrm>
            <a:off x="838200" y="1695011"/>
            <a:ext cx="3505200" cy="20387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Pair M12 NPN laser sensor switch visible light Laser beam ..." id="242" name="Google Shape;242;p1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12470" l="0" r="7657" t="25597"/>
          <a:stretch/>
        </p:blipFill>
        <p:spPr>
          <a:xfrm>
            <a:off x="4572000" y="1447800"/>
            <a:ext cx="3729318" cy="250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8"/>
          <p:cNvPicPr preferRelativeResize="0"/>
          <p:nvPr/>
        </p:nvPicPr>
        <p:blipFill rotWithShape="1">
          <a:blip r:embed="rId5">
            <a:alphaModFix/>
          </a:blip>
          <a:srcRect b="14537" l="0" r="0" t="11224"/>
          <a:stretch/>
        </p:blipFill>
        <p:spPr>
          <a:xfrm>
            <a:off x="4572000" y="4016187"/>
            <a:ext cx="3314700" cy="24608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Arif\IM0052110.png" id="244" name="Google Shape;244;p18"/>
          <p:cNvPicPr preferRelativeResize="0"/>
          <p:nvPr/>
        </p:nvPicPr>
        <p:blipFill rotWithShape="1">
          <a:blip r:embed="rId6">
            <a:alphaModFix/>
          </a:blip>
          <a:srcRect b="0" l="27864" r="26830" t="0"/>
          <a:stretch/>
        </p:blipFill>
        <p:spPr>
          <a:xfrm>
            <a:off x="1066800" y="3962400"/>
            <a:ext cx="1732530" cy="2585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Magnetic &amp; Electro-Magnetic sensor</a:t>
            </a:r>
            <a:endParaRPr/>
          </a:p>
        </p:txBody>
      </p:sp>
      <p:sp>
        <p:nvSpPr>
          <p:cNvPr id="250" name="Google Shape;250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Reed Switch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Hall-Effect based Sensors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Electro-Magnetic Sensor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Magnetic Type Sensor </a:t>
            </a:r>
            <a:br>
              <a:rPr lang="en-US" sz="3959"/>
            </a:br>
            <a:r>
              <a:rPr lang="en-US" sz="3959"/>
              <a:t>(Mini Magnetic or Reed Switch)</a:t>
            </a:r>
            <a:endParaRPr sz="3959"/>
          </a:p>
        </p:txBody>
      </p:sp>
      <p:pic>
        <p:nvPicPr>
          <p:cNvPr id="256" name="Google Shape;256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2667000"/>
            <a:ext cx="262890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860036"/>
            <a:ext cx="4038600" cy="4006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0" i="0" lang="en-US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Liquid Level Sensor using reed switch</a:t>
            </a:r>
            <a:endParaRPr sz="3959"/>
          </a:p>
        </p:txBody>
      </p:sp>
      <p:pic>
        <p:nvPicPr>
          <p:cNvPr id="263" name="Google Shape;263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1958181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2335" y="1958016"/>
            <a:ext cx="3810330" cy="381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at is Hall Effect and How Hall Effect Sensors Work - YouTube" id="269" name="Google Shape;269;p22"/>
          <p:cNvPicPr preferRelativeResize="0"/>
          <p:nvPr/>
        </p:nvPicPr>
        <p:blipFill rotWithShape="1">
          <a:blip r:embed="rId3">
            <a:alphaModFix/>
          </a:blip>
          <a:srcRect b="0" l="2071" r="50369" t="25510"/>
          <a:stretch/>
        </p:blipFill>
        <p:spPr>
          <a:xfrm>
            <a:off x="5181600" y="3611935"/>
            <a:ext cx="3684495" cy="324606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Hall Effect</a:t>
            </a:r>
            <a:endParaRPr/>
          </a:p>
        </p:txBody>
      </p:sp>
      <p:pic>
        <p:nvPicPr>
          <p:cNvPr descr="Image result for hall sensor effect gif" id="271" name="Google Shape;271;p2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1219200"/>
            <a:ext cx="6404474" cy="3688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Water Flow Sensor using both reed switch and Hall effect</a:t>
            </a:r>
            <a:endParaRPr sz="3959"/>
          </a:p>
        </p:txBody>
      </p:sp>
      <p:pic>
        <p:nvPicPr>
          <p:cNvPr id="277" name="Google Shape;277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764" l="0" r="0" t="13427"/>
          <a:stretch/>
        </p:blipFill>
        <p:spPr>
          <a:xfrm>
            <a:off x="228600" y="1613647"/>
            <a:ext cx="3505200" cy="26221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tandexelectronics.com/wp-content/uploads/WaterFlowSensor.gif" id="278" name="Google Shape;278;p2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2651601"/>
            <a:ext cx="4038600" cy="242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 rotWithShape="1">
          <a:blip r:embed="rId5">
            <a:alphaModFix/>
          </a:blip>
          <a:srcRect b="10814" l="0" r="0" t="9422"/>
          <a:stretch/>
        </p:blipFill>
        <p:spPr>
          <a:xfrm>
            <a:off x="914400" y="4267200"/>
            <a:ext cx="2988258" cy="238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Metal Detector using Hall-effect</a:t>
            </a:r>
            <a:endParaRPr/>
          </a:p>
        </p:txBody>
      </p:sp>
      <p:pic>
        <p:nvPicPr>
          <p:cNvPr id="285" name="Google Shape;285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3600" y="4267200"/>
            <a:ext cx="2377281" cy="2377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4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1752600"/>
            <a:ext cx="6697776" cy="297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Sound based Sensor</a:t>
            </a:r>
            <a:endParaRPr/>
          </a:p>
        </p:txBody>
      </p:sp>
      <p:sp>
        <p:nvSpPr>
          <p:cNvPr id="292" name="Google Shape;292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By using Transducer or Magnetic Flux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By using Piezoelectric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Microphone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Ultra-Sonic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Pressure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Vibration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Piezoelectric Materials</a:t>
            </a:r>
            <a:endParaRPr/>
          </a:p>
        </p:txBody>
      </p:sp>
      <p:sp>
        <p:nvSpPr>
          <p:cNvPr id="298" name="Google Shape;298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Natural piezoelectric occurring materials: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Berlinite (structurally identical to quartz)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Cane sugar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Quartz (SiO</a:t>
            </a:r>
            <a:r>
              <a:rPr baseline="-25000" lang="en-US"/>
              <a:t>2</a:t>
            </a:r>
            <a:r>
              <a:rPr lang="en-US"/>
              <a:t>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Rochelle salt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Topaz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Tourmalin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Dry bone</a:t>
            </a:r>
            <a:endParaRPr/>
          </a:p>
        </p:txBody>
      </p:sp>
      <p:sp>
        <p:nvSpPr>
          <p:cNvPr id="299" name="Google Shape;299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Man-made piezoelectric materials: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Barium titanate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Lead zirconate titanate.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Waterproof Ultrasonic Sensor RX TX" id="304" name="Google Shape;304;p27"/>
          <p:cNvPicPr preferRelativeResize="0"/>
          <p:nvPr/>
        </p:nvPicPr>
        <p:blipFill rotWithShape="1">
          <a:blip r:embed="rId3">
            <a:alphaModFix/>
          </a:blip>
          <a:srcRect b="16717" l="0" r="0" t="23219"/>
          <a:stretch/>
        </p:blipFill>
        <p:spPr>
          <a:xfrm>
            <a:off x="5522259" y="4580964"/>
            <a:ext cx="2895600" cy="173915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Ultrasonic</a:t>
            </a:r>
            <a:endParaRPr/>
          </a:p>
        </p:txBody>
      </p:sp>
      <p:sp>
        <p:nvSpPr>
          <p:cNvPr id="306" name="Google Shape;306;p2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using travelling time of a ultrasonic wave with frequency of 40khz</a:t>
            </a:r>
            <a:endParaRPr b="0" i="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Distance = (Speed X Time)/2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Speed of ultrasonic wave is: 340meter/second in air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7" name="Google Shape;30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5365" y="1524000"/>
            <a:ext cx="2895600" cy="2895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Waterproof ultrasonic sensor" id="308" name="Google Shape;308;p27"/>
          <p:cNvPicPr preferRelativeResize="0"/>
          <p:nvPr/>
        </p:nvPicPr>
        <p:blipFill rotWithShape="1">
          <a:blip r:embed="rId5">
            <a:alphaModFix/>
          </a:blip>
          <a:srcRect b="24769" l="0" r="0" t="24770"/>
          <a:stretch/>
        </p:blipFill>
        <p:spPr>
          <a:xfrm>
            <a:off x="6019800" y="228600"/>
            <a:ext cx="2931459" cy="1479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allmartbd.com/media/catalog/product/cache/1/thumbnail/400x400/9df78eab33525d08d6e5fb8d27136e95/h/c/hc-sr04-ultrasonic-sensor.jpg" id="309" name="Google Shape;309;p27"/>
          <p:cNvPicPr preferRelativeResize="0"/>
          <p:nvPr/>
        </p:nvPicPr>
        <p:blipFill rotWithShape="1">
          <a:blip r:embed="rId6">
            <a:alphaModFix/>
          </a:blip>
          <a:srcRect b="22821" l="0" r="0" t="14117"/>
          <a:stretch/>
        </p:blipFill>
        <p:spPr>
          <a:xfrm>
            <a:off x="600635" y="4343400"/>
            <a:ext cx="3810000" cy="2402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05e06fe8_3_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Hardware Calibration Block Diagram</a:t>
            </a:r>
            <a:endParaRPr/>
          </a:p>
        </p:txBody>
      </p:sp>
      <p:sp>
        <p:nvSpPr>
          <p:cNvPr id="101" name="Google Shape;101;gcb05e06fe8_3_5"/>
          <p:cNvSpPr txBox="1"/>
          <p:nvPr/>
        </p:nvSpPr>
        <p:spPr>
          <a:xfrm>
            <a:off x="1066800" y="2223559"/>
            <a:ext cx="1371600" cy="523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cb05e06fe8_3_5"/>
          <p:cNvSpPr txBox="1"/>
          <p:nvPr/>
        </p:nvSpPr>
        <p:spPr>
          <a:xfrm>
            <a:off x="762000" y="3124200"/>
            <a:ext cx="1940400" cy="13854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Hardware Calibration Circuit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" name="Google Shape;103;gcb05e06fe8_3_5"/>
          <p:cNvCxnSpPr/>
          <p:nvPr/>
        </p:nvCxnSpPr>
        <p:spPr>
          <a:xfrm>
            <a:off x="2702322" y="3810870"/>
            <a:ext cx="460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4" name="Google Shape;104;gcb05e06fe8_3_5"/>
          <p:cNvCxnSpPr>
            <a:stCxn id="101" idx="2"/>
            <a:endCxn id="102" idx="0"/>
          </p:cNvCxnSpPr>
          <p:nvPr/>
        </p:nvCxnSpPr>
        <p:spPr>
          <a:xfrm flipH="1">
            <a:off x="1732200" y="2746759"/>
            <a:ext cx="20400" cy="377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5" name="Google Shape;105;gcb05e06fe8_3_5"/>
          <p:cNvCxnSpPr/>
          <p:nvPr/>
        </p:nvCxnSpPr>
        <p:spPr>
          <a:xfrm flipH="1">
            <a:off x="1821463" y="1943734"/>
            <a:ext cx="1500" cy="27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" name="Google Shape;106;gcb05e06fe8_3_5"/>
          <p:cNvCxnSpPr/>
          <p:nvPr/>
        </p:nvCxnSpPr>
        <p:spPr>
          <a:xfrm flipH="1">
            <a:off x="1730661" y="4528783"/>
            <a:ext cx="1500" cy="279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7" name="Google Shape;107;gcb05e06fe8_3_5"/>
          <p:cNvSpPr/>
          <p:nvPr/>
        </p:nvSpPr>
        <p:spPr>
          <a:xfrm>
            <a:off x="814550" y="1457881"/>
            <a:ext cx="2013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+12 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cb05e06fe8_3_5"/>
          <p:cNvSpPr/>
          <p:nvPr/>
        </p:nvSpPr>
        <p:spPr>
          <a:xfrm>
            <a:off x="1256436" y="4724400"/>
            <a:ext cx="87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gcb05e06fe8_3_5"/>
          <p:cNvSpPr/>
          <p:nvPr/>
        </p:nvSpPr>
        <p:spPr>
          <a:xfrm>
            <a:off x="3178082" y="3143788"/>
            <a:ext cx="26553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Processor Readable Range (0 to 5 volt)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cb05e06fe8_3_5"/>
          <p:cNvSpPr/>
          <p:nvPr/>
        </p:nvSpPr>
        <p:spPr>
          <a:xfrm>
            <a:off x="457200" y="5168205"/>
            <a:ext cx="7924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get efficient result, hardware Calibration should be in the way so that the lower value goes to lower range and upper value goes to upper range.</a:t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SOUND SENSOR (microphone)</a:t>
            </a:r>
            <a:endParaRPr/>
          </a:p>
        </p:txBody>
      </p:sp>
      <p:pic>
        <p:nvPicPr>
          <p:cNvPr id="315" name="Google Shape;315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727" y="2232360"/>
            <a:ext cx="3255546" cy="3261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1219200"/>
            <a:ext cx="3429000" cy="544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Vibration Sensor (Using Piezo)</a:t>
            </a:r>
            <a:endParaRPr/>
          </a:p>
        </p:txBody>
      </p:sp>
      <p:pic>
        <p:nvPicPr>
          <p:cNvPr id="322" name="Google Shape;322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1295400"/>
            <a:ext cx="2758281" cy="275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7800" y="1295401"/>
            <a:ext cx="2590800" cy="2569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9000" y="3657600"/>
            <a:ext cx="2758281" cy="2758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Pressure Sensor</a:t>
            </a:r>
            <a:endParaRPr/>
          </a:p>
        </p:txBody>
      </p:sp>
      <p:sp>
        <p:nvSpPr>
          <p:cNvPr id="330" name="Google Shape;330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Pressure of gas and liquid.</a:t>
            </a:r>
            <a:endParaRPr/>
          </a:p>
        </p:txBody>
      </p:sp>
      <p:pic>
        <p:nvPicPr>
          <p:cNvPr id="331" name="Google Shape;331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473" l="12985" r="11431" t="22601"/>
          <a:stretch/>
        </p:blipFill>
        <p:spPr>
          <a:xfrm>
            <a:off x="1143000" y="1524000"/>
            <a:ext cx="2057400" cy="182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 rotWithShape="1">
          <a:blip r:embed="rId4">
            <a:alphaModFix/>
          </a:blip>
          <a:srcRect b="21437" l="5270" r="2903" t="20771"/>
          <a:stretch/>
        </p:blipFill>
        <p:spPr>
          <a:xfrm>
            <a:off x="1066800" y="3671047"/>
            <a:ext cx="7068671" cy="2501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Modern Sensors</a:t>
            </a:r>
            <a:endParaRPr/>
          </a:p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Temperature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Proximity </a:t>
            </a:r>
            <a:endParaRPr sz="3600"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Smoke &amp; Gas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Voltage Sensor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Humidity Sensor</a:t>
            </a:r>
            <a:endParaRPr sz="3600"/>
          </a:p>
        </p:txBody>
      </p:sp>
      <p:sp>
        <p:nvSpPr>
          <p:cNvPr id="339" name="Google Shape;339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Touch Sensor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Gyroscope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Accelerometer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Break-Beam</a:t>
            </a:r>
            <a:endParaRPr sz="3600"/>
          </a:p>
          <a:p>
            <a:pPr indent="-342900" lvl="0" marL="34290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</a:pPr>
            <a:r>
              <a:rPr lang="en-US" sz="3600"/>
              <a:t>LiDAR</a:t>
            </a:r>
            <a:endParaRPr sz="3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81000"/>
            <a:ext cx="8046156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2"/>
          <p:cNvSpPr txBox="1"/>
          <p:nvPr/>
        </p:nvSpPr>
        <p:spPr>
          <a:xfrm>
            <a:off x="457200" y="5227637"/>
            <a:ext cx="8229600" cy="124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https://www.youtube.com/watch?v=xvF8b3eKelU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https://youtu.be/4mQ3o1t4Ssg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https://www.youtube.com/watch?time_continue=2&amp;v=4mQ3o1t4Ssg&amp;feature=emb_logo</a:t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 Sensing</a:t>
            </a:r>
            <a:endParaRPr/>
          </a:p>
        </p:txBody>
      </p:sp>
      <p:sp>
        <p:nvSpPr>
          <p:cNvPr id="351" name="Google Shape;351;p3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Resistance Temperature Detector (RTD): Platinum, Copper, Nickel, Nickel-Ion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Thermocouple (TC): Junction of two materials (Iron-constantan, Cromel-Alimel)</a:t>
            </a:r>
            <a:endParaRPr b="1"/>
          </a:p>
        </p:txBody>
      </p:sp>
      <p:pic>
        <p:nvPicPr>
          <p:cNvPr id="352" name="Google Shape;352;p3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18502" l="3104" r="51380" t="13382"/>
          <a:stretch/>
        </p:blipFill>
        <p:spPr>
          <a:xfrm>
            <a:off x="5257800" y="1600200"/>
            <a:ext cx="2960553" cy="2494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3"/>
          <p:cNvPicPr preferRelativeResize="0"/>
          <p:nvPr/>
        </p:nvPicPr>
        <p:blipFill rotWithShape="1">
          <a:blip r:embed="rId4">
            <a:alphaModFix/>
          </a:blip>
          <a:srcRect b="9313" l="19706" r="23452" t="6495"/>
          <a:stretch/>
        </p:blipFill>
        <p:spPr>
          <a:xfrm>
            <a:off x="5257800" y="4114800"/>
            <a:ext cx="2971800" cy="24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Temperature Sensing</a:t>
            </a:r>
            <a:endParaRPr/>
          </a:p>
        </p:txBody>
      </p:sp>
      <p:sp>
        <p:nvSpPr>
          <p:cNvPr id="359" name="Google Shape;359;p34"/>
          <p:cNvSpPr txBox="1"/>
          <p:nvPr>
            <p:ph idx="1" type="body"/>
          </p:nvPr>
        </p:nvSpPr>
        <p:spPr>
          <a:xfrm>
            <a:off x="457200" y="1600200"/>
            <a:ext cx="4038600" cy="3318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Thermistor are temperature dependent resister </a:t>
            </a:r>
            <a:endParaRPr sz="2380"/>
          </a:p>
          <a:p>
            <a:pPr indent="-285750" lvl="1" marL="6858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PTC (Positive Temperature Coefficient)</a:t>
            </a:r>
            <a:endParaRPr/>
          </a:p>
          <a:p>
            <a:pPr indent="-285750" lvl="1" marL="6858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Self regulating Heating Element </a:t>
            </a:r>
            <a:endParaRPr/>
          </a:p>
          <a:p>
            <a:pPr indent="-285750" lvl="1" marL="685800" rtl="0" algn="l">
              <a:lnSpc>
                <a:spcPct val="80000"/>
              </a:lnSpc>
              <a:spcBef>
                <a:spcPts val="408"/>
              </a:spcBef>
              <a:spcAft>
                <a:spcPts val="0"/>
              </a:spcAft>
              <a:buClr>
                <a:schemeClr val="dk1"/>
              </a:buClr>
              <a:buSzPts val="2040"/>
              <a:buChar char="–"/>
            </a:pPr>
            <a:r>
              <a:rPr lang="en-US" sz="2040"/>
              <a:t>Negative Temperature Coefficient NTC</a:t>
            </a:r>
            <a:endParaRPr sz="2040"/>
          </a:p>
          <a:p>
            <a:pPr indent="-285750" lvl="0" marL="285750" rtl="0" algn="l">
              <a:lnSpc>
                <a:spcPct val="80000"/>
              </a:lnSpc>
              <a:spcBef>
                <a:spcPts val="476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Semiconductor based temperature sensor used inside IC</a:t>
            </a:r>
            <a:endParaRPr/>
          </a:p>
        </p:txBody>
      </p:sp>
      <p:pic>
        <p:nvPicPr>
          <p:cNvPr descr="Arduino Temperature Sensor Using LM35 : 3 Steps - Instructables" id="360" name="Google Shape;36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0793" y="3901138"/>
            <a:ext cx="1310053" cy="108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4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15990" l="7294" r="5800" t="9388"/>
          <a:stretch/>
        </p:blipFill>
        <p:spPr>
          <a:xfrm>
            <a:off x="4759122" y="1524000"/>
            <a:ext cx="4003878" cy="193290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4"/>
          <p:cNvSpPr/>
          <p:nvPr/>
        </p:nvSpPr>
        <p:spPr>
          <a:xfrm>
            <a:off x="609600" y="4919008"/>
            <a:ext cx="8153400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RTD resistors are pure metal and thermistors are made with polymer or ceramic materials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 temperature sensor / digital - RITM IndustryRITM Industry" id="363" name="Google Shape;36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3756" y="4114800"/>
            <a:ext cx="1109243" cy="87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4"/>
          <p:cNvPicPr preferRelativeResize="0"/>
          <p:nvPr/>
        </p:nvPicPr>
        <p:blipFill rotWithShape="1">
          <a:blip r:embed="rId6">
            <a:alphaModFix/>
          </a:blip>
          <a:srcRect b="20554" l="21976" r="22086" t="17940"/>
          <a:stretch/>
        </p:blipFill>
        <p:spPr>
          <a:xfrm>
            <a:off x="4686301" y="3515151"/>
            <a:ext cx="1333500" cy="1466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Types of Proximity Sensors</a:t>
            </a:r>
            <a:endParaRPr/>
          </a:p>
        </p:txBody>
      </p:sp>
      <p:pic>
        <p:nvPicPr>
          <p:cNvPr id="370" name="Google Shape;370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4562" t="17529"/>
          <a:stretch/>
        </p:blipFill>
        <p:spPr>
          <a:xfrm>
            <a:off x="457200" y="1752600"/>
            <a:ext cx="8139843" cy="395471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5"/>
          <p:cNvSpPr/>
          <p:nvPr/>
        </p:nvSpPr>
        <p:spPr>
          <a:xfrm>
            <a:off x="1676400" y="5867400"/>
            <a:ext cx="5257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https://www.youtube.com/watch?v=xAiSuQK22IM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Proximity Sensors</a:t>
            </a:r>
            <a:endParaRPr/>
          </a:p>
        </p:txBody>
      </p:sp>
      <p:sp>
        <p:nvSpPr>
          <p:cNvPr id="378" name="Google Shape;378;p36"/>
          <p:cNvSpPr txBox="1"/>
          <p:nvPr>
            <p:ph idx="2" type="body"/>
          </p:nvPr>
        </p:nvSpPr>
        <p:spPr>
          <a:xfrm>
            <a:off x="381000" y="14478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Inductive: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Measure metal magnetic field from induction coil</a:t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Capacitive: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Measures metallic and non-metallic objects (Liquids, plastics, woods etc.)</a:t>
            </a:r>
            <a:endParaRPr/>
          </a:p>
        </p:txBody>
      </p:sp>
      <p:pic>
        <p:nvPicPr>
          <p:cNvPr id="379" name="Google Shape;379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8212" l="0" r="0" t="28113"/>
          <a:stretch/>
        </p:blipFill>
        <p:spPr>
          <a:xfrm>
            <a:off x="1223995" y="2667000"/>
            <a:ext cx="2433605" cy="1214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content.fdac6-1.fna.fbcdn.net/v/t1.15752-9/105978862_900439003792256_6685959697612770422_n.jpg?_nc_cat=108&amp;_nc_sid=b96e70&amp;_nc_eui2=AeGzloPUF-Cqc3LiHNCefcWtbeZjnY6ZCAJt5mOdjpkIAuVt8bwfSB82_v-uKdULRf4&amp;_nc_oc=AQloKMnrMnxwIeBLtOq0FH-_aJudXVKohiumKbSWV_BW7odf9xx3j5Ly26ocn2gfYK8&amp;_nc_ht=scontent.fdac6-1.fna&amp;oh=8987578e7e9e2cbc72b86b434e0bc9bc&amp;oe=5F23AA3B" id="380" name="Google Shape;380;p36"/>
          <p:cNvPicPr preferRelativeResize="0"/>
          <p:nvPr/>
        </p:nvPicPr>
        <p:blipFill rotWithShape="1">
          <a:blip r:embed="rId4">
            <a:alphaModFix/>
          </a:blip>
          <a:srcRect b="12201" l="8692" r="8954" t="32941"/>
          <a:stretch/>
        </p:blipFill>
        <p:spPr>
          <a:xfrm>
            <a:off x="4419600" y="1897017"/>
            <a:ext cx="4495800" cy="14557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content.fdac6-1.fna.fbcdn.net/v/t1.15752-9/106637128_554112375260067_7933459250838450304_n.jpg?_nc_cat=100&amp;_nc_sid=b96e70&amp;_nc_eui2=AeGNI5knl5Wrpujh5YPFv0ZhNQjxsPViUeI1CPGw9WJR4lr6hFN77m080RU36MVtBrI&amp;_nc_oc=AQl3qY--s_jBZJ6hBg55Vq1Gb16mul5C8V1oTiawNXtvCno9Aq1st8Y3UvuVpDqCt0w&amp;_nc_ht=scontent.fdac6-1.fna&amp;oh=a85e91829d0b05f409a62f6b1bf50d12&amp;oe=5F24C7B0" id="381" name="Google Shape;381;p36"/>
          <p:cNvPicPr preferRelativeResize="0"/>
          <p:nvPr/>
        </p:nvPicPr>
        <p:blipFill rotWithShape="1">
          <a:blip r:embed="rId5">
            <a:alphaModFix/>
          </a:blip>
          <a:srcRect b="5519" l="11698" r="13790" t="19093"/>
          <a:stretch/>
        </p:blipFill>
        <p:spPr>
          <a:xfrm>
            <a:off x="4666129" y="4041968"/>
            <a:ext cx="3711390" cy="182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Other ways of proximity sensing</a:t>
            </a:r>
            <a:endParaRPr/>
          </a:p>
        </p:txBody>
      </p:sp>
      <p:sp>
        <p:nvSpPr>
          <p:cNvPr id="387" name="Google Shape;387;p37"/>
          <p:cNvSpPr txBox="1"/>
          <p:nvPr>
            <p:ph idx="1" type="body"/>
          </p:nvPr>
        </p:nvSpPr>
        <p:spPr>
          <a:xfrm>
            <a:off x="457200" y="1600200"/>
            <a:ext cx="4038600" cy="48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Photoelectric: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Magnetic: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Inductive: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IR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Laser </a:t>
            </a:r>
            <a:endParaRPr/>
          </a:p>
        </p:txBody>
      </p:sp>
      <p:pic>
        <p:nvPicPr>
          <p:cNvPr id="388" name="Google Shape;388;p3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25795" l="0" r="0" t="15638"/>
          <a:stretch/>
        </p:blipFill>
        <p:spPr>
          <a:xfrm>
            <a:off x="3810000" y="1413622"/>
            <a:ext cx="2140129" cy="12533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ximity Sensors Compared: Inductive, Capacitive, Photoelectric ..." id="389" name="Google Shape;38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1509591"/>
            <a:ext cx="2667000" cy="126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137" y="2268257"/>
            <a:ext cx="10096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R Proximity Sensor with Arduino | | FactoryForward" id="391" name="Google Shape;391;p37"/>
          <p:cNvPicPr preferRelativeResize="0"/>
          <p:nvPr/>
        </p:nvPicPr>
        <p:blipFill rotWithShape="1">
          <a:blip r:embed="rId6">
            <a:alphaModFix/>
          </a:blip>
          <a:srcRect b="17505" l="0" r="0" t="0"/>
          <a:stretch/>
        </p:blipFill>
        <p:spPr>
          <a:xfrm>
            <a:off x="3519691" y="4188756"/>
            <a:ext cx="4253721" cy="16024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ductive Proximity Sensor using TCA505 - Electronics-Lab" id="392" name="Google Shape;392;p37"/>
          <p:cNvPicPr preferRelativeResize="0"/>
          <p:nvPr/>
        </p:nvPicPr>
        <p:blipFill rotWithShape="1">
          <a:blip r:embed="rId7">
            <a:alphaModFix/>
          </a:blip>
          <a:srcRect b="13844" l="10827" r="12313" t="9435"/>
          <a:stretch/>
        </p:blipFill>
        <p:spPr>
          <a:xfrm>
            <a:off x="3598733" y="3255495"/>
            <a:ext cx="1790700" cy="1172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8">
            <a:alphaModFix/>
          </a:blip>
          <a:srcRect b="11268" l="0" r="0" t="13335"/>
          <a:stretch/>
        </p:blipFill>
        <p:spPr>
          <a:xfrm>
            <a:off x="2286000" y="5387788"/>
            <a:ext cx="1751342" cy="1317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116" name="Google Shape;116;p2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By Material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Thermistor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Piezoelectric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Pyro electric material (IR)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Electromagnetic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Semiconductor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Radio active material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Capacitive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Resistive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Conductive</a:t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-165100" lvl="0" marL="34290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17" name="Google Shape;117;p2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By Engineering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Gyroscope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Microphone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Camera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LiDAR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Pulse Oximeter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Level Sensor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Hall-effect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Break-Beam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Vibrator</a:t>
            </a:r>
            <a:endParaRPr/>
          </a:p>
          <a:p>
            <a:pPr indent="-2857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Accelarometer</a:t>
            </a:r>
            <a:endParaRPr/>
          </a:p>
          <a:p>
            <a:pPr indent="-133350" lvl="1" marL="74295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ximity Sensors Compared: Inductive, Capacitive, Photoelectric ..." id="398" name="Google Shape;398;g26eaadb1e6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326" y="1509619"/>
            <a:ext cx="8208476" cy="38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Microwave Proximity Sensor </a:t>
            </a:r>
            <a:br>
              <a:rPr lang="en-US" sz="3959"/>
            </a:br>
            <a:r>
              <a:rPr lang="en-US" sz="3959"/>
              <a:t>(for moving object)</a:t>
            </a:r>
            <a:endParaRPr sz="3959"/>
          </a:p>
        </p:txBody>
      </p:sp>
      <p:pic>
        <p:nvPicPr>
          <p:cNvPr id="404" name="Google Shape;404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1084" l="0" r="0" t="0"/>
          <a:stretch/>
        </p:blipFill>
        <p:spPr>
          <a:xfrm>
            <a:off x="457200" y="1843881"/>
            <a:ext cx="4038600" cy="1571672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Using “Doppler Effect” of moving object</a:t>
            </a:r>
            <a:endParaRPr/>
          </a:p>
        </p:txBody>
      </p:sp>
      <p:pic>
        <p:nvPicPr>
          <p:cNvPr descr="RCWL-0516 Microwave Radar Sensor ABS microwave proximity sensor ..." id="406" name="Google Shape;406;p38"/>
          <p:cNvPicPr preferRelativeResize="0"/>
          <p:nvPr/>
        </p:nvPicPr>
        <p:blipFill rotWithShape="1">
          <a:blip r:embed="rId4">
            <a:alphaModFix/>
          </a:blip>
          <a:srcRect b="25948" l="2559" r="3297" t="36838"/>
          <a:stretch/>
        </p:blipFill>
        <p:spPr>
          <a:xfrm>
            <a:off x="685800" y="4343400"/>
            <a:ext cx="3626224" cy="1434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the Doppler effect?" id="407" name="Google Shape;407;p38"/>
          <p:cNvPicPr preferRelativeResize="0"/>
          <p:nvPr/>
        </p:nvPicPr>
        <p:blipFill rotWithShape="1">
          <a:blip r:embed="rId5">
            <a:alphaModFix/>
          </a:blip>
          <a:srcRect b="0" l="0" r="0" t="22537"/>
          <a:stretch/>
        </p:blipFill>
        <p:spPr>
          <a:xfrm>
            <a:off x="4648200" y="3118596"/>
            <a:ext cx="4219575" cy="2449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Smoke Detector</a:t>
            </a:r>
            <a:endParaRPr/>
          </a:p>
        </p:txBody>
      </p:sp>
      <p:sp>
        <p:nvSpPr>
          <p:cNvPr id="413" name="Google Shape;413;p3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Radio active material: Americium-241</a:t>
            </a:r>
            <a:endParaRPr/>
          </a:p>
        </p:txBody>
      </p:sp>
      <p:pic>
        <p:nvPicPr>
          <p:cNvPr id="414" name="Google Shape;41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3962400"/>
            <a:ext cx="3930451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1946" y="3943350"/>
            <a:ext cx="2655909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hotoelectric smoke detector 4452 | Panasonic" id="416" name="Google Shape;41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57800" y="1447800"/>
            <a:ext cx="3278655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Smoke and Gas Sensor</a:t>
            </a:r>
            <a:endParaRPr/>
          </a:p>
        </p:txBody>
      </p:sp>
      <p:sp>
        <p:nvSpPr>
          <p:cNvPr id="422" name="Google Shape;422;p40"/>
          <p:cNvSpPr txBox="1"/>
          <p:nvPr>
            <p:ph idx="1" type="body"/>
          </p:nvPr>
        </p:nvSpPr>
        <p:spPr>
          <a:xfrm>
            <a:off x="457200" y="3733800"/>
            <a:ext cx="4724400" cy="2392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1. Gas Sensor (MQ-9)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2. Smoke Sensor (MQ-5)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3. MQ135 Air Quality Sensor module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4. MQ6 LPG, LNG, iso-butane, propane gas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rPr lang="en-US" sz="2170"/>
              <a:t>5. MQ8 Hydrogen gas sensor Module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  <p:pic>
        <p:nvPicPr>
          <p:cNvPr id="423" name="Google Shape;423;p40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3048000"/>
            <a:ext cx="33528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0"/>
          <p:cNvSpPr/>
          <p:nvPr/>
        </p:nvSpPr>
        <p:spPr>
          <a:xfrm>
            <a:off x="685800" y="1524000"/>
            <a:ext cx="7620000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Materials: metal oxides, semiconductors, carbon-based materials, and conducting polymers etc. Example: (Cami resistance / Carbon nano-tube)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Voltage Sensor</a:t>
            </a:r>
            <a:endParaRPr/>
          </a:p>
        </p:txBody>
      </p:sp>
      <p:pic>
        <p:nvPicPr>
          <p:cNvPr id="430" name="Google Shape;430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2185143"/>
            <a:ext cx="4038600" cy="335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1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48058" r="0" t="0"/>
          <a:stretch/>
        </p:blipFill>
        <p:spPr>
          <a:xfrm>
            <a:off x="5638800" y="2209800"/>
            <a:ext cx="3047999" cy="395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Humidity Sensor</a:t>
            </a:r>
            <a:endParaRPr/>
          </a:p>
        </p:txBody>
      </p:sp>
      <p:pic>
        <p:nvPicPr>
          <p:cNvPr id="437" name="Google Shape;437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6215" l="0" r="0" t="10993"/>
          <a:stretch/>
        </p:blipFill>
        <p:spPr>
          <a:xfrm>
            <a:off x="548922" y="2895600"/>
            <a:ext cx="8046156" cy="3294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HT11 Temperature and Relative Humidity Sensor Module for arduino ..." id="438" name="Google Shape;43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0" y="16764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Touch Sensor</a:t>
            </a:r>
            <a:endParaRPr/>
          </a:p>
        </p:txBody>
      </p:sp>
      <p:pic>
        <p:nvPicPr>
          <p:cNvPr id="444" name="Google Shape;444;p4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7571"/>
          <a:stretch/>
        </p:blipFill>
        <p:spPr>
          <a:xfrm>
            <a:off x="609600" y="1447800"/>
            <a:ext cx="5410200" cy="3621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5300" y="4267200"/>
            <a:ext cx="4000500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gital Capacitive Touch Sensor Switch Module for Arduino - Blue + ..." id="446" name="Google Shape;446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2200" y="1524000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Accelerometer</a:t>
            </a:r>
            <a:endParaRPr/>
          </a:p>
        </p:txBody>
      </p:sp>
      <p:pic>
        <p:nvPicPr>
          <p:cNvPr descr="Accelerometer - Code: Internet of Things" id="452" name="Google Shape;452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celerometer and Gyroscopes Sensors: Operation, Sensing, and ..." id="457" name="Google Shape;45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2050" y="3445464"/>
            <a:ext cx="6610350" cy="341253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Accelerometer</a:t>
            </a:r>
            <a:endParaRPr/>
          </a:p>
        </p:txBody>
      </p:sp>
      <p:pic>
        <p:nvPicPr>
          <p:cNvPr descr="How accelerometers work | Types of accelerometers" id="459" name="Google Shape;459;p45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200" y="1447800"/>
            <a:ext cx="3169919" cy="1981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accelerometers work | Types of accelerometers" id="460" name="Google Shape;460;p45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43000" y="1438276"/>
            <a:ext cx="3211502" cy="2007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Gyroscope</a:t>
            </a:r>
            <a:endParaRPr/>
          </a:p>
        </p:txBody>
      </p:sp>
      <p:pic>
        <p:nvPicPr>
          <p:cNvPr id="466" name="Google Shape;466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733800"/>
            <a:ext cx="853440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6"/>
          <p:cNvPicPr preferRelativeResize="0"/>
          <p:nvPr/>
        </p:nvPicPr>
        <p:blipFill rotWithShape="1">
          <a:blip r:embed="rId4">
            <a:alphaModFix/>
          </a:blip>
          <a:srcRect b="17128" l="0" r="0" t="16436"/>
          <a:stretch/>
        </p:blipFill>
        <p:spPr>
          <a:xfrm>
            <a:off x="609600" y="1371600"/>
            <a:ext cx="3276600" cy="2176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1000" y="1219200"/>
            <a:ext cx="4472583" cy="251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123" name="Google Shape;123;p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Active Sensor: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Requires emitter</a:t>
            </a:r>
            <a:endParaRPr/>
          </a:p>
        </p:txBody>
      </p:sp>
      <p:sp>
        <p:nvSpPr>
          <p:cNvPr id="124" name="Google Shape;124;p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Passive Sensor: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Sense environment directly. No need to emit any signal.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Break beam sensor </a:t>
            </a:r>
            <a:br>
              <a:rPr lang="en-US" sz="3959"/>
            </a:br>
            <a:r>
              <a:rPr lang="en-US" sz="3959"/>
              <a:t>(Shaft/Rotary encoder)</a:t>
            </a:r>
            <a:endParaRPr sz="3959"/>
          </a:p>
        </p:txBody>
      </p:sp>
      <p:sp>
        <p:nvSpPr>
          <p:cNvPr descr="What is Rotary Encoder? Construction, Working &amp; Types" id="474" name="Google Shape;474;p47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7"/>
          <p:cNvPicPr preferRelativeResize="0"/>
          <p:nvPr/>
        </p:nvPicPr>
        <p:blipFill rotWithShape="1">
          <a:blip r:embed="rId3">
            <a:alphaModFix/>
          </a:blip>
          <a:srcRect b="34272" l="0" r="54823" t="0"/>
          <a:stretch/>
        </p:blipFill>
        <p:spPr>
          <a:xfrm>
            <a:off x="2514600" y="2538270"/>
            <a:ext cx="2934934" cy="1652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47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1600200"/>
            <a:ext cx="2663825" cy="22949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Arif\Rotary-Encoder-Output-Signal-Working-Principle-Photo-.png" id="477" name="Google Shape;477;p47"/>
          <p:cNvPicPr preferRelativeResize="0"/>
          <p:nvPr/>
        </p:nvPicPr>
        <p:blipFill rotWithShape="1">
          <a:blip r:embed="rId5">
            <a:alphaModFix/>
          </a:blip>
          <a:srcRect b="25769" l="0" r="0" t="0"/>
          <a:stretch/>
        </p:blipFill>
        <p:spPr>
          <a:xfrm>
            <a:off x="533400" y="4230630"/>
            <a:ext cx="8122245" cy="20177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at is Rotary Encoder and How to Use KY-040 Rotary Encoder with ..." id="478" name="Google Shape;47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95799" y="1524000"/>
            <a:ext cx="4546023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Break beam sensor </a:t>
            </a:r>
            <a:br>
              <a:rPr lang="en-US" sz="3959"/>
            </a:br>
            <a:r>
              <a:rPr lang="en-US" sz="3959"/>
              <a:t>(Light curtain (Lift door))</a:t>
            </a:r>
            <a:endParaRPr sz="3959"/>
          </a:p>
        </p:txBody>
      </p:sp>
      <p:sp>
        <p:nvSpPr>
          <p:cNvPr descr="What is Rotary Encoder? Construction, Working &amp; Types" id="484" name="Google Shape;484;p48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5" name="Google Shape;485;p4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2172540"/>
            <a:ext cx="403860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8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0989" y="4648200"/>
            <a:ext cx="1923011" cy="209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975" y="1967753"/>
            <a:ext cx="2282825" cy="45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8"/>
          <p:cNvPicPr preferRelativeResize="0"/>
          <p:nvPr/>
        </p:nvPicPr>
        <p:blipFill rotWithShape="1">
          <a:blip r:embed="rId6">
            <a:alphaModFix/>
          </a:blip>
          <a:srcRect b="7790" l="14232" r="4751" t="9698"/>
          <a:stretch/>
        </p:blipFill>
        <p:spPr>
          <a:xfrm>
            <a:off x="2832847" y="4114800"/>
            <a:ext cx="2729753" cy="2326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LiDAR (Light Detection And Ranging)</a:t>
            </a:r>
            <a:endParaRPr sz="3959"/>
          </a:p>
        </p:txBody>
      </p:sp>
      <p:pic>
        <p:nvPicPr>
          <p:cNvPr id="494" name="Google Shape;494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200" y="4419600"/>
            <a:ext cx="5562600" cy="2343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9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200" y="1820209"/>
            <a:ext cx="6019800" cy="25231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D and 3D LiDAR Sensors Data Output Telegram Tutorial - YouTube" id="496" name="Google Shape;496;p49"/>
          <p:cNvPicPr preferRelativeResize="0"/>
          <p:nvPr/>
        </p:nvPicPr>
        <p:blipFill rotWithShape="1">
          <a:blip r:embed="rId5">
            <a:alphaModFix/>
          </a:blip>
          <a:srcRect b="35948" l="7086" r="47427" t="0"/>
          <a:stretch/>
        </p:blipFill>
        <p:spPr>
          <a:xfrm>
            <a:off x="533400" y="2584437"/>
            <a:ext cx="2590800" cy="2052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D and 3D LiDAR Sensors Data Output Telegram Tutorial - YouTube" id="497" name="Google Shape;497;p49"/>
          <p:cNvPicPr preferRelativeResize="0"/>
          <p:nvPr/>
        </p:nvPicPr>
        <p:blipFill rotWithShape="1">
          <a:blip r:embed="rId5">
            <a:alphaModFix/>
          </a:blip>
          <a:srcRect b="35948" l="50000" r="0" t="18736"/>
          <a:stretch/>
        </p:blipFill>
        <p:spPr>
          <a:xfrm>
            <a:off x="560294" y="4636509"/>
            <a:ext cx="2563906" cy="1307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Laser Scanner or Lidar</a:t>
            </a:r>
            <a:endParaRPr/>
          </a:p>
        </p:txBody>
      </p:sp>
      <p:pic>
        <p:nvPicPr>
          <p:cNvPr id="503" name="Google Shape;503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1461" l="0" r="0" t="12182"/>
          <a:stretch/>
        </p:blipFill>
        <p:spPr>
          <a:xfrm>
            <a:off x="304800" y="1600200"/>
            <a:ext cx="8649405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Water and Underwater Sensors</a:t>
            </a:r>
            <a:endParaRPr/>
          </a:p>
        </p:txBody>
      </p:sp>
      <p:sp>
        <p:nvSpPr>
          <p:cNvPr id="509" name="Google Shape;509;p51"/>
          <p:cNvSpPr txBox="1"/>
          <p:nvPr>
            <p:ph idx="1" type="body"/>
          </p:nvPr>
        </p:nvSpPr>
        <p:spPr>
          <a:xfrm>
            <a:off x="228600" y="1600200"/>
            <a:ext cx="3429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Water Conductivity based sensor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Steam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Rain 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water level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Soil Moisture Sensor</a:t>
            </a:r>
            <a:endParaRPr/>
          </a:p>
        </p:txBody>
      </p:sp>
      <p:sp>
        <p:nvSpPr>
          <p:cNvPr id="510" name="Google Shape;510;p51"/>
          <p:cNvSpPr txBox="1"/>
          <p:nvPr>
            <p:ph idx="2" type="body"/>
          </p:nvPr>
        </p:nvSpPr>
        <p:spPr>
          <a:xfrm>
            <a:off x="3505200" y="1600200"/>
            <a:ext cx="54102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Underwater Sensor: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Ph and Alkalinity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Dissolved Oxygen Sensor (DO)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Biochemical Oxygen Demand (BOD)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BOD, COD, TSS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Total Dissolved Solids S and Turbidity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Chlorine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US"/>
              <a:t>Electrical Conductivity sensor water</a:t>
            </a:r>
            <a:endParaRPr/>
          </a:p>
          <a:p>
            <a:pPr indent="-165100" lvl="0" marL="3429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 Level sensor</a:t>
            </a:r>
            <a:endParaRPr/>
          </a:p>
        </p:txBody>
      </p:sp>
      <p:pic>
        <p:nvPicPr>
          <p:cNvPr id="516" name="Google Shape;516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0" y="2182019"/>
            <a:ext cx="66675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Rain Sensor</a:t>
            </a:r>
            <a:endParaRPr/>
          </a:p>
        </p:txBody>
      </p:sp>
      <p:pic>
        <p:nvPicPr>
          <p:cNvPr id="522" name="Google Shape;522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1720056"/>
            <a:ext cx="683895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Steam Sensor</a:t>
            </a:r>
            <a:endParaRPr/>
          </a:p>
        </p:txBody>
      </p:sp>
      <p:pic>
        <p:nvPicPr>
          <p:cNvPr id="528" name="Google Shape;528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Soil Moisture Sensor</a:t>
            </a:r>
            <a:endParaRPr/>
          </a:p>
        </p:txBody>
      </p:sp>
      <p:pic>
        <p:nvPicPr>
          <p:cNvPr id="534" name="Google Shape;534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2434431"/>
            <a:ext cx="4572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Ph and Alkalinity</a:t>
            </a:r>
            <a:endParaRPr/>
          </a:p>
        </p:txBody>
      </p:sp>
      <p:pic>
        <p:nvPicPr>
          <p:cNvPr id="540" name="Google Shape;540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Transducer &amp; Sensor</a:t>
            </a:r>
            <a:endParaRPr/>
          </a:p>
        </p:txBody>
      </p:sp>
      <p:sp>
        <p:nvSpPr>
          <p:cNvPr id="130" name="Google Shape;130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Transducer: Convert energy from one form to another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</a:pPr>
            <a:r>
              <a:rPr lang="en-US"/>
              <a:t>Pressure, Piezoelectric, Ultra-sound, Temperature</a:t>
            </a:r>
            <a:endParaRPr/>
          </a:p>
          <a:p>
            <a:pPr indent="-57150" lvl="1" marL="742950" rtl="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t/>
            </a:r>
            <a:endParaRPr sz="3600"/>
          </a:p>
          <a:p>
            <a:pPr indent="-107950" lvl="1" marL="74295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Sensor: Detect physical quantity and convert into electrical Signal</a:t>
            </a:r>
            <a:endParaRPr/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3">
            <a:alphaModFix/>
          </a:blip>
          <a:srcRect b="24264" l="10334" r="9464" t="27575"/>
          <a:stretch/>
        </p:blipFill>
        <p:spPr>
          <a:xfrm>
            <a:off x="2590800" y="3124200"/>
            <a:ext cx="3733800" cy="126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4">
            <a:alphaModFix/>
          </a:blip>
          <a:srcRect b="48160" l="14882" r="12773" t="24264"/>
          <a:stretch/>
        </p:blipFill>
        <p:spPr>
          <a:xfrm>
            <a:off x="2227729" y="5392271"/>
            <a:ext cx="4706471" cy="1008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Dissolved Oxygen Sensor (DO)</a:t>
            </a:r>
            <a:endParaRPr/>
          </a:p>
        </p:txBody>
      </p:sp>
      <p:pic>
        <p:nvPicPr>
          <p:cNvPr id="546" name="Google Shape;546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286" y="1600200"/>
            <a:ext cx="4633428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Biochemical Oxygen Demand (BOD)</a:t>
            </a:r>
            <a:endParaRPr sz="3959"/>
          </a:p>
        </p:txBody>
      </p:sp>
      <p:pic>
        <p:nvPicPr>
          <p:cNvPr id="552" name="Google Shape;552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BOD, COD, TSS</a:t>
            </a:r>
            <a:endParaRPr/>
          </a:p>
        </p:txBody>
      </p:sp>
      <p:pic>
        <p:nvPicPr>
          <p:cNvPr id="558" name="Google Shape;558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018" y="1600200"/>
            <a:ext cx="4525963" cy="4525963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9"/>
          <p:cNvSpPr/>
          <p:nvPr/>
        </p:nvSpPr>
        <p:spPr>
          <a:xfrm>
            <a:off x="1143000" y="5562600"/>
            <a:ext cx="5638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http://onlineeffluentmonitoring.com/bodcodtss/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59"/>
          <p:cNvSpPr/>
          <p:nvPr/>
        </p:nvSpPr>
        <p:spPr>
          <a:xfrm>
            <a:off x="4343400" y="1676400"/>
            <a:ext cx="461312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BOD: Biochemical Oxygen Demand 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COD: Chemical Oxygen Demand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TSS: Turbidity And Total Suspended Solids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 Total Dissolved Solids S and Turbidity</a:t>
            </a:r>
            <a:endParaRPr/>
          </a:p>
        </p:txBody>
      </p:sp>
      <p:pic>
        <p:nvPicPr>
          <p:cNvPr id="566" name="Google Shape;566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922" y="1600200"/>
            <a:ext cx="8046156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Chlorine</a:t>
            </a:r>
            <a:endParaRPr/>
          </a:p>
        </p:txBody>
      </p:sp>
      <p:pic>
        <p:nvPicPr>
          <p:cNvPr id="572" name="Google Shape;572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691" y="1600200"/>
            <a:ext cx="6034617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/>
              <a:t>Electrical Conductivity sensor water</a:t>
            </a:r>
            <a:endParaRPr/>
          </a:p>
        </p:txBody>
      </p:sp>
      <p:pic>
        <p:nvPicPr>
          <p:cNvPr id="578" name="Google Shape;578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5040" y="1600200"/>
            <a:ext cx="4593920" cy="452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Transducer</a:t>
            </a:r>
            <a:endParaRPr/>
          </a:p>
        </p:txBody>
      </p:sp>
      <p:sp>
        <p:nvSpPr>
          <p:cNvPr id="138" name="Google Shape;138;p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Pressure (Refrigerator and AC)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Piezoelectric (Buzzer or lighter)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Ultra-sound (Ultrasonography, Sonar) 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Temperature (Engines and boilers)</a:t>
            </a:r>
            <a:endParaRPr/>
          </a:p>
          <a:p>
            <a:pPr indent="-1397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G1/4 Pressure Transducer Sensor, Input 5V Output 0.5-4.5V / 0-5V ..." id="139" name="Google Shape;1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6588" y="1233894"/>
            <a:ext cx="1241612" cy="12416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mm Piezo Transducer - 10Pcs | Shopee Philippines" id="140" name="Google Shape;140;p5"/>
          <p:cNvPicPr preferRelativeResize="0"/>
          <p:nvPr/>
        </p:nvPicPr>
        <p:blipFill rotWithShape="1">
          <a:blip r:embed="rId4">
            <a:alphaModFix/>
          </a:blip>
          <a:srcRect b="22705" l="9790" r="12058" t="16111"/>
          <a:stretch/>
        </p:blipFill>
        <p:spPr>
          <a:xfrm>
            <a:off x="7086600" y="2475506"/>
            <a:ext cx="1219200" cy="954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43750" y="3638550"/>
            <a:ext cx="1238250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mperature Transducer Integrated Temperature Sensor Convert ..." id="142" name="Google Shape;142;p5"/>
          <p:cNvPicPr preferRelativeResize="0"/>
          <p:nvPr/>
        </p:nvPicPr>
        <p:blipFill rotWithShape="1">
          <a:blip r:embed="rId6">
            <a:alphaModFix/>
          </a:blip>
          <a:srcRect b="11184" l="0" r="0" t="14250"/>
          <a:stretch/>
        </p:blipFill>
        <p:spPr>
          <a:xfrm>
            <a:off x="7181850" y="5087469"/>
            <a:ext cx="1352550" cy="1008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148" name="Google Shape;148;p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Light based Sensors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Magnetic &amp; Electro-Magnetic sensor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Sound based Sensors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Some Modern Sensors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Water conductivity based sensors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/>
              <a:t>Underwater Sensors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154" name="Google Shape;154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Light based Sensors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Camera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Infrared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LDR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X-Ray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UV Ray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Heartbeat Sensor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Laser Sensor</a:t>
            </a:r>
            <a:endParaRPr/>
          </a:p>
          <a:p>
            <a:pPr indent="-342900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Magnetic &amp; Electro-Magnetic sensor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Reed Switch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Hall-Effect based Sensors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Electromagnetic</a:t>
            </a:r>
            <a:endParaRPr sz="2220"/>
          </a:p>
        </p:txBody>
      </p:sp>
      <p:sp>
        <p:nvSpPr>
          <p:cNvPr id="155" name="Google Shape;155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Sound based Sensors</a:t>
            </a:r>
            <a:br>
              <a:rPr lang="en-US" sz="2590"/>
            </a:br>
            <a:r>
              <a:rPr lang="en-US" sz="2590"/>
              <a:t>(using transducer or Piezoelectricity)</a:t>
            </a:r>
            <a:endParaRPr sz="2590"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Microphone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Ultra-Sonic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Pressure</a:t>
            </a:r>
            <a:endParaRPr/>
          </a:p>
          <a:p>
            <a:pPr indent="-285750" lvl="1" marL="742950" rtl="0" algn="l">
              <a:lnSpc>
                <a:spcPct val="8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2220"/>
              <a:buChar char="–"/>
            </a:pPr>
            <a:r>
              <a:rPr lang="en-US" sz="2220"/>
              <a:t>Vibration</a:t>
            </a:r>
            <a:endParaRPr/>
          </a:p>
          <a:p>
            <a:pPr indent="-178435" lvl="0" marL="342900" rtl="0" algn="l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2018-11-07T15:05:52Z</dcterms:created>
  <dc:creator>User</dc:creator>
</cp:coreProperties>
</file>